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83846272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3425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8921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6514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8972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4992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0205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2055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3483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5017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32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2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24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3" descr="CCClogo"/>
          <p:cNvPicPr preferRelativeResize="0"/>
          <p:nvPr/>
        </p:nvPicPr>
        <p:blipFill rotWithShape="1">
          <a:blip r:embed="rId3">
            <a:alphaModFix/>
          </a:blip>
          <a:srcRect/>
          <a:stretch/>
        </p:blipFill>
        <p:spPr>
          <a:xfrm>
            <a:off x="2271713" y="498475"/>
            <a:ext cx="4957762" cy="3552825"/>
          </a:xfrm>
          <a:prstGeom prst="rect">
            <a:avLst/>
          </a:prstGeom>
          <a:noFill/>
          <a:ln w="63500" cap="flat" cmpd="sng">
            <a:solidFill>
              <a:srgbClr val="FF0000"/>
            </a:solidFill>
            <a:prstDash val="solid"/>
            <a:miter lim="8000"/>
            <a:headEnd type="none" w="sm" len="sm"/>
            <a:tailEnd type="none" w="sm" len="sm"/>
          </a:ln>
        </p:spPr>
      </p:pic>
      <p:sp>
        <p:nvSpPr>
          <p:cNvPr id="85" name="Google Shape;85;p13"/>
          <p:cNvSpPr txBox="1">
            <a:spLocks noGrp="1"/>
          </p:cNvSpPr>
          <p:nvPr>
            <p:ph type="ctrTitle"/>
          </p:nvPr>
        </p:nvSpPr>
        <p:spPr>
          <a:xfrm>
            <a:off x="766763" y="4445000"/>
            <a:ext cx="7667625" cy="2000250"/>
          </a:xfrm>
          <a:prstGeom prst="rect">
            <a:avLst/>
          </a:prstGeom>
          <a:gradFill>
            <a:gsLst>
              <a:gs pos="0">
                <a:srgbClr val="FFCC99"/>
              </a:gs>
              <a:gs pos="100000">
                <a:srgbClr val="FF3300"/>
              </a:gs>
            </a:gsLst>
            <a:lin ang="5400000" scaled="0"/>
          </a:gradFill>
          <a:ln w="57150" cap="flat" cmpd="sng">
            <a:solidFill>
              <a:srgbClr val="00008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0" i="1" u="none" strike="noStrike" cap="none">
                <a:solidFill>
                  <a:schemeClr val="dk1"/>
                </a:solidFill>
                <a:latin typeface="Verdana"/>
                <a:ea typeface="Verdana"/>
                <a:cs typeface="Verdana"/>
                <a:sym typeface="Verdana"/>
              </a:rPr>
              <a:t>Creative Classroom Collaboratives</a:t>
            </a:r>
            <a:r>
              <a:rPr lang="en-US" sz="2800" b="0" i="0" u="none" strike="noStrike" cap="none">
                <a:solidFill>
                  <a:schemeClr val="dk1"/>
                </a:solidFill>
                <a:latin typeface="Verdana"/>
                <a:ea typeface="Verdana"/>
                <a:cs typeface="Verdana"/>
                <a:sym typeface="Verdana"/>
              </a:rPr>
              <a:t> </a:t>
            </a:r>
            <a:r>
              <a:rPr lang="en-US" sz="2800" b="0" i="1" u="none" strike="noStrike" cap="none">
                <a:solidFill>
                  <a:schemeClr val="dk1"/>
                </a:solidFill>
                <a:latin typeface="Arial"/>
                <a:ea typeface="Arial"/>
                <a:cs typeface="Arial"/>
                <a:sym typeface="Arial"/>
              </a:rPr>
              <a:t>“</a:t>
            </a:r>
            <a:r>
              <a:rPr lang="en-US" sz="2800" b="0" i="1" u="none" strike="noStrike" cap="none">
                <a:solidFill>
                  <a:schemeClr val="dk1"/>
                </a:solidFill>
                <a:latin typeface="Verdana"/>
                <a:ea typeface="Verdana"/>
                <a:cs typeface="Verdana"/>
                <a:sym typeface="Verdana"/>
              </a:rPr>
              <a:t>C</a:t>
            </a:r>
            <a:r>
              <a:rPr lang="en-US" sz="2800" b="0" i="1" u="none" strike="noStrike" cap="none" baseline="30000">
                <a:solidFill>
                  <a:schemeClr val="dk1"/>
                </a:solidFill>
                <a:latin typeface="Verdana"/>
                <a:ea typeface="Verdana"/>
                <a:cs typeface="Verdana"/>
                <a:sym typeface="Verdana"/>
              </a:rPr>
              <a:t>3</a:t>
            </a:r>
            <a:r>
              <a:rPr lang="en-US" sz="2800" b="0" i="1" u="none" strike="noStrike" cap="none">
                <a:solidFill>
                  <a:schemeClr val="dk1"/>
                </a:solidFill>
                <a:latin typeface="Arial"/>
                <a:ea typeface="Arial"/>
                <a:cs typeface="Arial"/>
                <a:sym typeface="Arial"/>
              </a:rPr>
              <a:t>”</a:t>
            </a:r>
            <a:br>
              <a:rPr lang="en-US" sz="2800" b="0" i="1" u="none" strike="noStrike" cap="none">
                <a:solidFill>
                  <a:schemeClr val="dk1"/>
                </a:solidFill>
                <a:latin typeface="Arial"/>
                <a:ea typeface="Arial"/>
                <a:cs typeface="Arial"/>
                <a:sym typeface="Arial"/>
              </a:rPr>
            </a:br>
            <a:r>
              <a:rPr lang="en-US" sz="1000" b="1" i="1" u="none" strike="noStrike" cap="none">
                <a:solidFill>
                  <a:schemeClr val="dk1"/>
                </a:solidFill>
                <a:latin typeface="Arial"/>
                <a:ea typeface="Arial"/>
                <a:cs typeface="Arial"/>
                <a:sym typeface="Arial"/>
              </a:rPr>
              <a:t/>
            </a:r>
            <a:br>
              <a:rPr lang="en-US" sz="1000" b="1" i="1" u="none" strike="noStrike" cap="none">
                <a:solidFill>
                  <a:schemeClr val="dk1"/>
                </a:solidFill>
                <a:latin typeface="Arial"/>
                <a:ea typeface="Arial"/>
                <a:cs typeface="Arial"/>
                <a:sym typeface="Arial"/>
              </a:rPr>
            </a:br>
            <a:r>
              <a:rPr lang="en-US" sz="2400" b="1" i="1" u="none" strike="noStrike" cap="none">
                <a:solidFill>
                  <a:srgbClr val="FFCC99"/>
                </a:solidFill>
                <a:latin typeface="Calibri"/>
                <a:ea typeface="Calibri"/>
                <a:cs typeface="Calibri"/>
                <a:sym typeface="Calibri"/>
              </a:rPr>
              <a:t>Arts in Education</a:t>
            </a:r>
            <a:br>
              <a:rPr lang="en-US" sz="2400" b="1" i="1" u="none" strike="noStrike" cap="none">
                <a:solidFill>
                  <a:srgbClr val="FFCC99"/>
                </a:solidFill>
                <a:latin typeface="Calibri"/>
                <a:ea typeface="Calibri"/>
                <a:cs typeface="Calibri"/>
                <a:sym typeface="Calibri"/>
              </a:rPr>
            </a:br>
            <a:r>
              <a:rPr lang="en-US" sz="2400" b="1" i="1" u="none" strike="noStrike" cap="none">
                <a:solidFill>
                  <a:srgbClr val="FFCC99"/>
                </a:solidFill>
                <a:latin typeface="Calibri"/>
                <a:ea typeface="Calibri"/>
                <a:cs typeface="Calibri"/>
                <a:sym typeface="Calibri"/>
              </a:rPr>
              <a:t>Model Development &amp; Dissemination</a:t>
            </a:r>
            <a:br>
              <a:rPr lang="en-US" sz="2400" b="1" i="1" u="none" strike="noStrike" cap="none">
                <a:solidFill>
                  <a:srgbClr val="FFCC99"/>
                </a:solidFill>
                <a:latin typeface="Calibri"/>
                <a:ea typeface="Calibri"/>
                <a:cs typeface="Calibri"/>
                <a:sym typeface="Calibri"/>
              </a:rPr>
            </a:br>
            <a:r>
              <a:rPr lang="en-US" sz="2400" b="1" i="1" u="none" strike="noStrike" cap="none">
                <a:solidFill>
                  <a:srgbClr val="FFCC99"/>
                </a:solidFill>
                <a:latin typeface="Calibri"/>
                <a:ea typeface="Calibri"/>
                <a:cs typeface="Calibri"/>
                <a:sym typeface="Calibri"/>
              </a:rPr>
              <a:t>Initiative </a:t>
            </a:r>
            <a:endParaRPr sz="2400" b="1" i="1" u="none" strike="noStrike" cap="none">
              <a:solidFill>
                <a:schemeClr val="dk1"/>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57200" y="274638"/>
            <a:ext cx="8229600" cy="2192337"/>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0" i="0" u="none" strike="noStrike" cap="none">
                <a:solidFill>
                  <a:schemeClr val="dk1"/>
                </a:solidFill>
                <a:latin typeface="Calibri"/>
                <a:ea typeface="Calibri"/>
                <a:cs typeface="Calibri"/>
                <a:sym typeface="Calibri"/>
              </a:rPr>
              <a:t>“Title”</a:t>
            </a:r>
            <a:br>
              <a:rPr lang="en-US" sz="4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C3 Unit of Study</a:t>
            </a:r>
            <a:endParaRPr/>
          </a:p>
        </p:txBody>
      </p:sp>
      <p:sp>
        <p:nvSpPr>
          <p:cNvPr id="91" name="Google Shape;91;p14"/>
          <p:cNvSpPr txBox="1"/>
          <p:nvPr/>
        </p:nvSpPr>
        <p:spPr>
          <a:xfrm>
            <a:off x="1978025" y="3517900"/>
            <a:ext cx="5545138" cy="1754188"/>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Consider using an image here that summarizes the key concepts that emerged from the partnership among teachers, teaching artists, students, and their cultural/educational experiences;</a:t>
            </a:r>
            <a:endParaRPr/>
          </a:p>
          <a:p>
            <a:pPr marL="0" marR="0" lvl="0" indent="0" algn="just"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Name the work(s) of art that were studied.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457200" y="274638"/>
            <a:ext cx="8229600" cy="1460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0" i="0" u="none" strike="noStrike" cap="none">
                <a:solidFill>
                  <a:schemeClr val="dk1"/>
                </a:solidFill>
                <a:latin typeface="Calibri"/>
                <a:ea typeface="Calibri"/>
                <a:cs typeface="Calibri"/>
                <a:sym typeface="Calibri"/>
              </a:rPr>
              <a:t>“Context”</a:t>
            </a:r>
            <a:br>
              <a:rPr lang="en-US" sz="4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(Setting the stage) </a:t>
            </a:r>
            <a:endParaRPr/>
          </a:p>
        </p:txBody>
      </p:sp>
      <p:sp>
        <p:nvSpPr>
          <p:cNvPr id="97" name="Google Shape;97;p15"/>
          <p:cNvSpPr txBox="1"/>
          <p:nvPr/>
        </p:nvSpPr>
        <p:spPr>
          <a:xfrm>
            <a:off x="1978025" y="2860675"/>
            <a:ext cx="5545138" cy="258445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US" sz="1800" b="0" i="0" u="none" strike="noStrike" cap="none">
                <a:solidFill>
                  <a:schemeClr val="dk1"/>
                </a:solidFill>
                <a:latin typeface="Calibri"/>
                <a:ea typeface="Calibri"/>
                <a:cs typeface="Calibri"/>
                <a:sym typeface="Calibri"/>
              </a:rPr>
              <a:t>- Consider using an image and caption here that describes something unique about these students, this school, the adults involved in the partnership, situations that shaped challenges or successes for the unit;</a:t>
            </a:r>
            <a:endParaRPr/>
          </a:p>
          <a:p>
            <a:pPr marL="0" marR="0" lvl="0" indent="0" algn="just"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Name the school, grade, teachers, teaching artist(s);</a:t>
            </a:r>
            <a:endParaRPr/>
          </a:p>
          <a:p>
            <a:pPr marL="0" marR="0" lvl="0" indent="0" algn="just"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Include demographic information about the students, school, ages/stages, school improvement goals, etc.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457200" y="274638"/>
            <a:ext cx="8229600" cy="1460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0" i="0" u="none" strike="noStrike" cap="none">
                <a:solidFill>
                  <a:schemeClr val="dk1"/>
                </a:solidFill>
                <a:latin typeface="Calibri"/>
                <a:ea typeface="Calibri"/>
                <a:cs typeface="Calibri"/>
                <a:sym typeface="Calibri"/>
              </a:rPr>
              <a:t>“Inquiry”</a:t>
            </a:r>
            <a:br>
              <a:rPr lang="en-US" sz="4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(What we were hoping to learn from this experience)  </a:t>
            </a:r>
            <a:endParaRPr/>
          </a:p>
        </p:txBody>
      </p:sp>
      <p:sp>
        <p:nvSpPr>
          <p:cNvPr id="103" name="Google Shape;103;p16"/>
          <p:cNvSpPr txBox="1"/>
          <p:nvPr/>
        </p:nvSpPr>
        <p:spPr>
          <a:xfrm>
            <a:off x="1978025" y="2860675"/>
            <a:ext cx="5545138" cy="2030413"/>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Consider using image(s) and caption(s) here that illustrate meaningful reasons for exploring these ideas; </a:t>
            </a:r>
            <a:endParaRPr/>
          </a:p>
          <a:p>
            <a:pPr marL="0" marR="0" lvl="0" indent="0" algn="just"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Include sub-questions that might be meaningful to students, artists, and educators: individually or collectively.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457200" y="274638"/>
            <a:ext cx="8229600" cy="1460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0" i="0" u="none" strike="noStrike" cap="none">
                <a:solidFill>
                  <a:schemeClr val="dk1"/>
                </a:solidFill>
                <a:latin typeface="Calibri"/>
                <a:ea typeface="Calibri"/>
                <a:cs typeface="Calibri"/>
                <a:sym typeface="Calibri"/>
              </a:rPr>
              <a:t>“The Story”</a:t>
            </a:r>
            <a:br>
              <a:rPr lang="en-US" sz="4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(What happened during this unit?)  </a:t>
            </a:r>
            <a:endParaRPr/>
          </a:p>
        </p:txBody>
      </p:sp>
      <p:sp>
        <p:nvSpPr>
          <p:cNvPr id="109" name="Google Shape;109;p17"/>
          <p:cNvSpPr txBox="1"/>
          <p:nvPr/>
        </p:nvSpPr>
        <p:spPr>
          <a:xfrm>
            <a:off x="1978025" y="2860675"/>
            <a:ext cx="5545138" cy="1476375"/>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Consider using image(s), caption(s), and even additional pages here that illustrate sequences of events, core concepts, documentation strategies, examples of student work, processes, and memorable moments.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457200" y="274638"/>
            <a:ext cx="8229600" cy="1460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0" i="0" u="none" strike="noStrike" cap="none">
                <a:solidFill>
                  <a:schemeClr val="dk1"/>
                </a:solidFill>
                <a:latin typeface="Calibri"/>
                <a:ea typeface="Calibri"/>
                <a:cs typeface="Calibri"/>
                <a:sym typeface="Calibri"/>
              </a:rPr>
              <a:t>“Reflection &amp; Findings”</a:t>
            </a:r>
            <a:br>
              <a:rPr lang="en-US" sz="4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(What we discovered through our experience)  </a:t>
            </a:r>
            <a:endParaRPr/>
          </a:p>
        </p:txBody>
      </p:sp>
      <p:sp>
        <p:nvSpPr>
          <p:cNvPr id="115" name="Google Shape;115;p18"/>
          <p:cNvSpPr txBox="1"/>
          <p:nvPr/>
        </p:nvSpPr>
        <p:spPr>
          <a:xfrm>
            <a:off x="1978025" y="2860675"/>
            <a:ext cx="5545138" cy="2584450"/>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Consider using image(s), caption(s), and even additional pages here that illustrate AHA moments, learning that was meaningful to different groups such as physical learners, linear learners, teaching artists, teachers, families, etc.</a:t>
            </a:r>
            <a:endParaRPr/>
          </a:p>
          <a:p>
            <a:pPr marL="0" marR="0" lvl="0" indent="0" algn="just"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Include specific examples of student work or steps that they went through to show varying levels of understanding and/or skill development.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457200" y="274638"/>
            <a:ext cx="8229600" cy="18764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0" i="0" u="none" strike="noStrike" cap="none">
                <a:solidFill>
                  <a:schemeClr val="dk1"/>
                </a:solidFill>
                <a:latin typeface="Calibri"/>
                <a:ea typeface="Calibri"/>
                <a:cs typeface="Calibri"/>
                <a:sym typeface="Calibri"/>
              </a:rPr>
              <a:t>“Communication, Collaboration, Critical Thinking, &amp; Creativity”</a:t>
            </a:r>
            <a:br>
              <a:rPr lang="en-US" sz="4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(What we learned that may not be on “the test”)  </a:t>
            </a:r>
            <a:endParaRPr/>
          </a:p>
        </p:txBody>
      </p:sp>
      <p:sp>
        <p:nvSpPr>
          <p:cNvPr id="121" name="Google Shape;121;p19"/>
          <p:cNvSpPr txBox="1"/>
          <p:nvPr/>
        </p:nvSpPr>
        <p:spPr>
          <a:xfrm>
            <a:off x="1978025" y="2860675"/>
            <a:ext cx="5545138" cy="2308225"/>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Consider using image(s), caption(s), and even additional pages here that illustrate the 21</a:t>
            </a:r>
            <a:r>
              <a:rPr lang="en-US" sz="1800" b="0" i="0" u="none" strike="noStrike" cap="none" baseline="30000">
                <a:solidFill>
                  <a:schemeClr val="dk1"/>
                </a:solidFill>
                <a:latin typeface="Calibri"/>
                <a:ea typeface="Calibri"/>
                <a:cs typeface="Calibri"/>
                <a:sym typeface="Calibri"/>
              </a:rPr>
              <a:t>st</a:t>
            </a:r>
            <a:r>
              <a:rPr lang="en-US" sz="1800" b="0" i="0" u="none" strike="noStrike" cap="none">
                <a:solidFill>
                  <a:schemeClr val="dk1"/>
                </a:solidFill>
                <a:latin typeface="Calibri"/>
                <a:ea typeface="Calibri"/>
                <a:cs typeface="Calibri"/>
                <a:sym typeface="Calibri"/>
              </a:rPr>
              <a:t> century “career, college, or world-readiness” gains that are unique to this experience;</a:t>
            </a:r>
            <a:endParaRPr/>
          </a:p>
          <a:p>
            <a:pPr marL="0" marR="0" lvl="0" indent="0" algn="just"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Include specific quotes, anecdotes, reflections from teachers and teaching artists, and student work to express the hard-to-explain moments from this unit.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title"/>
          </p:nvPr>
        </p:nvSpPr>
        <p:spPr>
          <a:xfrm>
            <a:off x="457200" y="274638"/>
            <a:ext cx="8229600" cy="1460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0" i="0" u="none" strike="noStrike" cap="none">
                <a:solidFill>
                  <a:schemeClr val="dk1"/>
                </a:solidFill>
                <a:latin typeface="Calibri"/>
                <a:ea typeface="Calibri"/>
                <a:cs typeface="Calibri"/>
                <a:sym typeface="Calibri"/>
              </a:rPr>
              <a:t>“Resources”</a:t>
            </a:r>
            <a:br>
              <a:rPr lang="en-US" sz="4400" b="0" i="0" u="none" strike="noStrike" cap="none">
                <a:solidFill>
                  <a:schemeClr val="dk1"/>
                </a:solidFill>
                <a:latin typeface="Calibri"/>
                <a:ea typeface="Calibri"/>
                <a:cs typeface="Calibri"/>
                <a:sym typeface="Calibri"/>
              </a:rPr>
            </a:br>
            <a:r>
              <a:rPr lang="en-US" sz="2400" b="0" i="0" u="none" strike="noStrike" cap="none">
                <a:solidFill>
                  <a:schemeClr val="dk1"/>
                </a:solidFill>
                <a:latin typeface="Calibri"/>
                <a:ea typeface="Calibri"/>
                <a:cs typeface="Calibri"/>
                <a:sym typeface="Calibri"/>
              </a:rPr>
              <a:t>(What did we rely on or invent to do this well?)  </a:t>
            </a:r>
            <a:endParaRPr/>
          </a:p>
        </p:txBody>
      </p:sp>
      <p:sp>
        <p:nvSpPr>
          <p:cNvPr id="127" name="Google Shape;127;p20"/>
          <p:cNvSpPr txBox="1"/>
          <p:nvPr/>
        </p:nvSpPr>
        <p:spPr>
          <a:xfrm>
            <a:off x="1978025" y="2860675"/>
            <a:ext cx="5545138" cy="1200150"/>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1800"/>
              <a:buFont typeface="Calibri"/>
              <a:buChar char="-"/>
            </a:pPr>
            <a:r>
              <a:rPr lang="en-US" sz="1800" b="0" i="0" u="none" strike="noStrike" cap="none">
                <a:solidFill>
                  <a:schemeClr val="dk1"/>
                </a:solidFill>
                <a:latin typeface="Calibri"/>
                <a:ea typeface="Calibri"/>
                <a:cs typeface="Calibri"/>
                <a:sym typeface="Calibri"/>
              </a:rPr>
              <a:t>Consider using image(s), links, annotated bibliographies, book/media descriptions, and descriptions of people who provided essential support to the learning.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400" b="0" i="0" u="none" strike="noStrike" cap="none">
              <a:solidFill>
                <a:schemeClr val="dk1"/>
              </a:solidFill>
              <a:latin typeface="Calibri"/>
              <a:ea typeface="Calibri"/>
              <a:cs typeface="Calibri"/>
              <a:sym typeface="Calibri"/>
            </a:endParaRPr>
          </a:p>
        </p:txBody>
      </p:sp>
      <p:sp>
        <p:nvSpPr>
          <p:cNvPr id="133" name="Google Shape;133;p2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352</Words>
  <Application>Microsoft Office PowerPoint</Application>
  <PresentationFormat>On-screen Show (4:3)</PresentationFormat>
  <Paragraphs>27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Verdana</vt:lpstr>
      <vt:lpstr>Office Theme</vt:lpstr>
      <vt:lpstr>Creative Classroom Collaboratives “C3”  Arts in Education Model Development &amp; Dissemination Initiative </vt:lpstr>
      <vt:lpstr>“Title” C3 Unit of Study</vt:lpstr>
      <vt:lpstr>“Context” (Setting the stage) </vt:lpstr>
      <vt:lpstr>“Inquiry” (What we were hoping to learn from this experience)  </vt:lpstr>
      <vt:lpstr>“The Story” (What happened during this unit?)  </vt:lpstr>
      <vt:lpstr>“Reflection &amp; Findings” (What we discovered through our experience)  </vt:lpstr>
      <vt:lpstr>“Communication, Collaboration, Critical Thinking, &amp; Creativity” (What we learned that may not be on “the test”)  </vt:lpstr>
      <vt:lpstr>“Resources” (What did we rely on or invent to do this well?)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Classroom Collaboratives “C3”  Arts in Education Model Development &amp; Dissemination Initiative </dc:title>
  <dc:creator>Owner</dc:creator>
  <cp:lastModifiedBy>Owner</cp:lastModifiedBy>
  <cp:revision>1</cp:revision>
  <dcterms:modified xsi:type="dcterms:W3CDTF">2019-01-14T15:36:09Z</dcterms:modified>
</cp:coreProperties>
</file>